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9" r:id="rId11"/>
    <p:sldId id="270" r:id="rId12"/>
    <p:sldId id="265" r:id="rId13"/>
    <p:sldId id="266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3" d="100"/>
          <a:sy n="83" d="100"/>
        </p:scale>
        <p:origin x="86" y="245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5479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821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411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074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644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485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865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452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901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778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933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3/16/2022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38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microsoft.com/office/2007/relationships/hdphoto" Target="../media/hdphoto2.wdp"/><Relationship Id="rId7" Type="http://schemas.openxmlformats.org/officeDocument/2006/relationships/image" Target="../media/image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Elon Musk wil vrij kunnen tweeten over Tesla | Foto | hln.be">
            <a:extLst>
              <a:ext uri="{FF2B5EF4-FFF2-40B4-BE49-F238E27FC236}">
                <a16:creationId xmlns:a16="http://schemas.microsoft.com/office/drawing/2014/main" id="{28E95898-F812-4BF4-9631-44AAFCD8F0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C68DCF-6C02-45D9-B021-BA5E261F29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6952388" cy="3260635"/>
          </a:xfrm>
        </p:spPr>
        <p:txBody>
          <a:bodyPr>
            <a:normAutofit/>
          </a:bodyPr>
          <a:lstStyle/>
          <a:p>
            <a:r>
              <a:rPr lang="nl-BE" sz="4800" dirty="0">
                <a:solidFill>
                  <a:srgbClr val="FFFFFF"/>
                </a:solidFill>
              </a:rPr>
              <a:t>Elon Musk</a:t>
            </a:r>
            <a:endParaRPr lang="en-GB" sz="48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FFF83A-0783-4C64-A806-71463919B8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/>
          <a:p>
            <a:r>
              <a:rPr lang="nl-BE" dirty="0">
                <a:solidFill>
                  <a:srgbClr val="FFFFFF"/>
                </a:solidFill>
              </a:rPr>
              <a:t>Door Ruben Jamart</a:t>
            </a:r>
            <a:endParaRPr lang="en-GB" dirty="0">
              <a:solidFill>
                <a:srgbClr val="FFFFFF"/>
              </a:solidFill>
            </a:endParaRP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6329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45B817-6874-4963-B056-BE6B4476690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3552524" y="1000133"/>
            <a:ext cx="5086952" cy="50869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6" y="199410"/>
            <a:ext cx="7469829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Hoe 2 bedrijven GEred</a:t>
            </a:r>
            <a:endParaRPr lang="en-GB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2EFF4B-2939-4EBF-B6DB-8BDD8BB65929}"/>
              </a:ext>
            </a:extLst>
          </p:cNvPr>
          <p:cNvSpPr txBox="1"/>
          <p:nvPr/>
        </p:nvSpPr>
        <p:spPr>
          <a:xfrm>
            <a:off x="881454" y="1289146"/>
            <a:ext cx="7624371" cy="45089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RAKKETTEN SPACEX 2 KEER GEFAALT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Veel geld kwijt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NIET GENOEG GELD </a:t>
            </a: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  <a:sym typeface="Wingdings" panose="05000000000000000000" pitchFamily="2" charset="2"/>
              </a:rPr>
              <a:t>om </a:t>
            </a: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FUNDEN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TESLA &amp; spacex bijna failliet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Inzamling: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Zelf 20 miljoen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Funding 20 miljoen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50 miljoen DAIMLER (autos)</a:t>
            </a:r>
          </a:p>
        </p:txBody>
      </p:sp>
    </p:spTree>
    <p:extLst>
      <p:ext uri="{BB962C8B-B14F-4D97-AF65-F5344CB8AC3E}">
        <p14:creationId xmlns:p14="http://schemas.microsoft.com/office/powerpoint/2010/main" val="12455957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908371-86CA-4C5F-A2F3-01B1A1E063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2411128" y="2398387"/>
            <a:ext cx="7369743" cy="20612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6" y="199410"/>
            <a:ext cx="7469829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Hoe 2 bedrijven GEred</a:t>
            </a:r>
            <a:endParaRPr lang="en-GB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2EFF4B-2939-4EBF-B6DB-8BDD8BB65929}"/>
              </a:ext>
            </a:extLst>
          </p:cNvPr>
          <p:cNvSpPr txBox="1"/>
          <p:nvPr/>
        </p:nvSpPr>
        <p:spPr>
          <a:xfrm>
            <a:off x="881454" y="1289146"/>
            <a:ext cx="7624371" cy="247760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TESLA = gered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Spacex is nog in gevaar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DECEMBER 23: onverwachte telefoon</a:t>
            </a:r>
          </a:p>
          <a:p>
            <a:pPr lvl="1"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  <a:sym typeface="Wingdings" panose="05000000000000000000" pitchFamily="2" charset="2"/>
              </a:rPr>
              <a:t> NASA doneert 1.6 miljard</a:t>
            </a:r>
            <a:endParaRPr lang="nl-BE" sz="2800" b="1" cap="all" spc="600" dirty="0">
              <a:ln w="19050">
                <a:solidFill>
                  <a:schemeClr val="tx2"/>
                </a:solidFill>
              </a:ln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025700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7" y="199410"/>
            <a:ext cx="5951307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WAT BEREIKT?</a:t>
            </a:r>
            <a:endParaRPr lang="en-GB" sz="4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73ECE3-7DD2-4892-8E90-1E5F861B23C0}"/>
              </a:ext>
            </a:extLst>
          </p:cNvPr>
          <p:cNvSpPr txBox="1"/>
          <p:nvPr/>
        </p:nvSpPr>
        <p:spPr>
          <a:xfrm>
            <a:off x="881453" y="1289146"/>
            <a:ext cx="8957871" cy="39241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Elektrische auto’s heruitgevonden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Goedkoper dan benzine</a:t>
            </a:r>
            <a:endParaRPr lang="nl-BE" sz="2800" b="1" cap="all" spc="600" dirty="0">
              <a:ln w="19050">
                <a:solidFill>
                  <a:schemeClr val="tx2"/>
                </a:solidFill>
              </a:ln>
              <a:solidFill>
                <a:schemeClr val="bg1"/>
              </a:solidFill>
            </a:endParaRP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Tunnels (hyperloop) niet succesvol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Na falen: Rakket gemaakt 1/10 prijs nasa + herbruikbaar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schoot tesla in de ruimte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COMPUTERCHIP OM BREIN TE VERBETEREN</a:t>
            </a:r>
          </a:p>
        </p:txBody>
      </p:sp>
    </p:spTree>
    <p:extLst>
      <p:ext uri="{BB962C8B-B14F-4D97-AF65-F5344CB8AC3E}">
        <p14:creationId xmlns:p14="http://schemas.microsoft.com/office/powerpoint/2010/main" val="11175584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7" y="199410"/>
            <a:ext cx="5951307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MOTIVATIE</a:t>
            </a:r>
            <a:endParaRPr lang="en-GB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2EFF4B-2939-4EBF-B6DB-8BDD8BB65929}"/>
              </a:ext>
            </a:extLst>
          </p:cNvPr>
          <p:cNvSpPr txBox="1"/>
          <p:nvPr/>
        </p:nvSpPr>
        <p:spPr>
          <a:xfrm>
            <a:off x="881453" y="1289146"/>
            <a:ext cx="8957871" cy="30623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Falen = normaal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Opstaan = belangrijk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2 bedrijven keuze maken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Koos allebei </a:t>
            </a: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  <a:sym typeface="Wingdings" panose="05000000000000000000" pitchFamily="2" charset="2"/>
              </a:rPr>
              <a:t> goede keuze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  <a:sym typeface="Wingdings" panose="05000000000000000000" pitchFamily="2" charset="2"/>
              </a:rPr>
              <a:t>4 BEDRIJVEN nu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Mensheid helpen + verbeteren</a:t>
            </a:r>
          </a:p>
        </p:txBody>
      </p:sp>
    </p:spTree>
    <p:extLst>
      <p:ext uri="{BB962C8B-B14F-4D97-AF65-F5344CB8AC3E}">
        <p14:creationId xmlns:p14="http://schemas.microsoft.com/office/powerpoint/2010/main" val="2081413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E7218290-08E7-4AB8-8549-F625B01F0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762001"/>
            <a:ext cx="5008696" cy="1141004"/>
          </a:xfrm>
          <a:solidFill>
            <a:srgbClr val="FF0000"/>
          </a:solidFill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MENING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2EFF4B-2939-4EBF-B6DB-8BDD8BB65929}"/>
              </a:ext>
            </a:extLst>
          </p:cNvPr>
          <p:cNvSpPr txBox="1"/>
          <p:nvPr/>
        </p:nvSpPr>
        <p:spPr>
          <a:xfrm>
            <a:off x="1429566" y="2259698"/>
            <a:ext cx="4479398" cy="38363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lnSpc>
                <a:spcPct val="130000"/>
              </a:lnSpc>
              <a:spcAft>
                <a:spcPts val="600"/>
              </a:spcAft>
              <a:buSzPct val="85000"/>
              <a:buFont typeface="Arial" panose="020B0604020202020204" pitchFamily="34" charset="0"/>
              <a:buChar char="•"/>
            </a:pPr>
            <a:r>
              <a:rPr lang="en-US" b="1" cap="all" spc="600" dirty="0">
                <a:ln w="19050">
                  <a:solidFill>
                    <a:schemeClr val="tx2"/>
                  </a:solidFill>
                </a:ln>
              </a:rPr>
              <a:t>GEWELDIGE PERSOON</a:t>
            </a:r>
          </a:p>
          <a:p>
            <a:pPr marL="457200" indent="-457200">
              <a:lnSpc>
                <a:spcPct val="130000"/>
              </a:lnSpc>
              <a:spcAft>
                <a:spcPts val="600"/>
              </a:spcAft>
              <a:buSzPct val="85000"/>
              <a:buFont typeface="Arial" panose="020B0604020202020204" pitchFamily="34" charset="0"/>
              <a:buChar char="•"/>
            </a:pPr>
            <a:r>
              <a:rPr lang="en-US" b="1" cap="all" spc="600" dirty="0">
                <a:ln w="19050">
                  <a:solidFill>
                    <a:schemeClr val="tx2"/>
                  </a:solidFill>
                </a:ln>
              </a:rPr>
              <a:t>ERG INSPIREREND</a:t>
            </a:r>
          </a:p>
          <a:p>
            <a:pPr marL="457200" indent="-457200">
              <a:lnSpc>
                <a:spcPct val="130000"/>
              </a:lnSpc>
              <a:spcAft>
                <a:spcPts val="600"/>
              </a:spcAft>
              <a:buSzPct val="85000"/>
              <a:buFont typeface="Arial" panose="020B0604020202020204" pitchFamily="34" charset="0"/>
              <a:buChar char="•"/>
            </a:pPr>
            <a:r>
              <a:rPr lang="en-US" b="1" cap="all" spc="600" dirty="0" err="1">
                <a:ln w="19050">
                  <a:solidFill>
                    <a:schemeClr val="tx2"/>
                  </a:solidFill>
                </a:ln>
              </a:rPr>
              <a:t>Verdient</a:t>
            </a:r>
            <a:r>
              <a:rPr lang="en-US" b="1" cap="all" spc="600" dirty="0">
                <a:ln w="19050">
                  <a:solidFill>
                    <a:schemeClr val="tx2"/>
                  </a:solidFill>
                </a:ln>
              </a:rPr>
              <a:t> </a:t>
            </a:r>
            <a:r>
              <a:rPr lang="en-US" b="1" cap="all" spc="600" dirty="0" err="1">
                <a:ln w="19050">
                  <a:solidFill>
                    <a:schemeClr val="tx2"/>
                  </a:solidFill>
                </a:ln>
              </a:rPr>
              <a:t>alles</a:t>
            </a:r>
            <a:endParaRPr lang="en-US" b="1" cap="all" spc="600" dirty="0">
              <a:ln w="19050">
                <a:solidFill>
                  <a:schemeClr val="tx2"/>
                </a:solidFill>
              </a:ln>
            </a:endParaRPr>
          </a:p>
          <a:p>
            <a:pPr marL="457200" indent="-457200">
              <a:lnSpc>
                <a:spcPct val="130000"/>
              </a:lnSpc>
              <a:spcAft>
                <a:spcPts val="600"/>
              </a:spcAft>
              <a:buSzPct val="85000"/>
              <a:buFont typeface="Arial" panose="020B0604020202020204" pitchFamily="34" charset="0"/>
              <a:buChar char="•"/>
            </a:pPr>
            <a:r>
              <a:rPr lang="en-US" b="1" cap="all" spc="600" dirty="0" err="1">
                <a:ln w="19050">
                  <a:solidFill>
                    <a:schemeClr val="tx2"/>
                  </a:solidFill>
                </a:ln>
              </a:rPr>
              <a:t>Kijk</a:t>
            </a:r>
            <a:r>
              <a:rPr lang="en-US" b="1" cap="all" spc="600" dirty="0">
                <a:ln w="19050">
                  <a:solidFill>
                    <a:schemeClr val="tx2"/>
                  </a:solidFill>
                </a:ln>
              </a:rPr>
              <a:t> </a:t>
            </a:r>
            <a:r>
              <a:rPr lang="en-US" b="1" cap="all" spc="600" dirty="0" err="1">
                <a:ln w="19050">
                  <a:solidFill>
                    <a:schemeClr val="tx2"/>
                  </a:solidFill>
                </a:ln>
              </a:rPr>
              <a:t>uit</a:t>
            </a:r>
            <a:r>
              <a:rPr lang="en-US" b="1" cap="all" spc="600" dirty="0">
                <a:ln w="19050">
                  <a:solidFill>
                    <a:schemeClr val="tx2"/>
                  </a:solidFill>
                </a:ln>
              </a:rPr>
              <a:t> </a:t>
            </a:r>
            <a:r>
              <a:rPr lang="en-US" b="1" cap="all" spc="600" dirty="0" err="1">
                <a:ln w="19050">
                  <a:solidFill>
                    <a:schemeClr val="tx2"/>
                  </a:solidFill>
                </a:ln>
              </a:rPr>
              <a:t>naar</a:t>
            </a:r>
            <a:r>
              <a:rPr lang="en-US" b="1" cap="all" spc="600" dirty="0">
                <a:ln w="19050">
                  <a:solidFill>
                    <a:schemeClr val="tx2"/>
                  </a:solidFill>
                </a:ln>
              </a:rPr>
              <a:t> </a:t>
            </a:r>
            <a:r>
              <a:rPr lang="en-US" b="1" cap="all" spc="600" dirty="0" err="1">
                <a:ln w="19050">
                  <a:solidFill>
                    <a:schemeClr val="tx2"/>
                  </a:solidFill>
                </a:ln>
              </a:rPr>
              <a:t>toekomst</a:t>
            </a:r>
            <a:endParaRPr lang="en-US" b="1" cap="all" spc="600" dirty="0">
              <a:ln w="19050">
                <a:solidFill>
                  <a:schemeClr val="tx2"/>
                </a:solidFill>
              </a:ln>
            </a:endParaRPr>
          </a:p>
          <a:p>
            <a:pPr marL="457200" indent="-457200">
              <a:lnSpc>
                <a:spcPct val="130000"/>
              </a:lnSpc>
              <a:spcAft>
                <a:spcPts val="600"/>
              </a:spcAft>
              <a:buSzPct val="85000"/>
              <a:buFont typeface="Arial" panose="020B0604020202020204" pitchFamily="34" charset="0"/>
              <a:buChar char="•"/>
            </a:pPr>
            <a:endParaRPr lang="en-US" b="1" cap="all" spc="600" dirty="0">
              <a:ln w="19050">
                <a:solidFill>
                  <a:schemeClr val="tx2"/>
                </a:solidFill>
              </a:ln>
            </a:endParaRPr>
          </a:p>
        </p:txBody>
      </p:sp>
      <p:pic>
        <p:nvPicPr>
          <p:cNvPr id="8194" name="Picture 2" descr="Tiener volgt privéjet Elon Musk op Twitter en weigert bod van 5000 dollar  om ermee te stoppen | Instagram | AD.nl">
            <a:extLst>
              <a:ext uri="{FF2B5EF4-FFF2-40B4-BE49-F238E27FC236}">
                <a16:creationId xmlns:a16="http://schemas.microsoft.com/office/drawing/2014/main" id="{C991EE21-7D1A-46AC-AFD1-D1129C3D09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01" r="5248" b="-2"/>
          <a:stretch/>
        </p:blipFill>
        <p:spPr bwMode="auto">
          <a:xfrm>
            <a:off x="6668540" y="1114197"/>
            <a:ext cx="4629606" cy="4629606"/>
          </a:xfrm>
          <a:custGeom>
            <a:avLst/>
            <a:gdLst/>
            <a:ahLst/>
            <a:cxnLst/>
            <a:rect l="l" t="t" r="r" b="b"/>
            <a:pathLst>
              <a:path w="4629606" h="4629606">
                <a:moveTo>
                  <a:pt x="2314803" y="0"/>
                </a:moveTo>
                <a:cubicBezTo>
                  <a:pt x="3593233" y="0"/>
                  <a:pt x="4629606" y="1036373"/>
                  <a:pt x="4629606" y="2314803"/>
                </a:cubicBezTo>
                <a:cubicBezTo>
                  <a:pt x="4629606" y="3593233"/>
                  <a:pt x="3593233" y="4629606"/>
                  <a:pt x="2314803" y="4629606"/>
                </a:cubicBezTo>
                <a:cubicBezTo>
                  <a:pt x="1036373" y="4629606"/>
                  <a:pt x="0" y="3593233"/>
                  <a:pt x="0" y="2314803"/>
                </a:cubicBezTo>
                <a:cubicBezTo>
                  <a:pt x="0" y="1036373"/>
                  <a:pt x="1036373" y="0"/>
                  <a:pt x="231480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0699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0661" y="2742167"/>
            <a:ext cx="9490677" cy="1373666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BEDANKT VOOR HET LUISTEREN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3611871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lon Musk: Aiming for the Stars (2021) - IMDb">
            <a:extLst>
              <a:ext uri="{FF2B5EF4-FFF2-40B4-BE49-F238E27FC236}">
                <a16:creationId xmlns:a16="http://schemas.microsoft.com/office/drawing/2014/main" id="{769DC16A-9C53-458B-B420-D60663C077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0105" y="-28943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8" y="199410"/>
            <a:ext cx="6896287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Elon musk: INHOUD</a:t>
            </a:r>
            <a:endParaRPr lang="en-GB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1D969D-D63A-41F4-87AC-C60BCBD77F97}"/>
              </a:ext>
            </a:extLst>
          </p:cNvPr>
          <p:cNvSpPr txBox="1"/>
          <p:nvPr/>
        </p:nvSpPr>
        <p:spPr>
          <a:xfrm>
            <a:off x="881455" y="1289146"/>
            <a:ext cx="6321449" cy="501675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Wie is het? 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Geschiedenis?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is Tesla?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is SpaceX?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IS NEURALINK?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IS THE BORING    </a:t>
            </a:r>
            <a:b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COMPANY?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</a:t>
            </a:r>
            <a:r>
              <a:rPr lang="en-GB" sz="2800" b="1" cap="all" spc="600" dirty="0" err="1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bereikt</a:t>
            </a: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sz="2800" b="1" cap="all" spc="600" dirty="0" err="1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Motivatie</a:t>
            </a: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is </a:t>
            </a:r>
            <a:r>
              <a:rPr lang="en-GB" sz="2800" b="1" cap="all" spc="600" dirty="0" err="1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mijn</a:t>
            </a: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sz="2800" b="1" cap="all" spc="600" dirty="0" err="1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mening</a:t>
            </a: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98957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8" y="199410"/>
            <a:ext cx="6896287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Wie is ELON MUSK?</a:t>
            </a:r>
            <a:endParaRPr lang="en-GB" sz="4000" dirty="0"/>
          </a:p>
        </p:txBody>
      </p:sp>
      <p:pic>
        <p:nvPicPr>
          <p:cNvPr id="3074" name="Picture 2" descr="Elon Musk">
            <a:extLst>
              <a:ext uri="{FF2B5EF4-FFF2-40B4-BE49-F238E27FC236}">
                <a16:creationId xmlns:a16="http://schemas.microsoft.com/office/drawing/2014/main" id="{7061373F-F809-4331-9396-1066332D8E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77" b="98788" l="2423" r="98509">
                        <a14:foregroundMark x1="19292" y1="93427" x2="56477" y2="87832"/>
                        <a14:foregroundMark x1="56477" y1="87832" x2="87884" y2="96690"/>
                        <a14:foregroundMark x1="62022" y1="83170" x2="80056" y2="86107"/>
                        <a14:foregroundMark x1="80056" y1="86107" x2="98555" y2="94872"/>
                        <a14:foregroundMark x1="38770" y1="15152" x2="55266" y2="16503"/>
                        <a14:foregroundMark x1="55266" y1="16503" x2="56244" y2="17995"/>
                        <a14:foregroundMark x1="57875" y1="18834" x2="58714" y2="20699"/>
                        <a14:foregroundMark x1="62628" y1="26620" x2="63048" y2="28065"/>
                        <a14:foregroundMark x1="61370" y1="26620" x2="61370" y2="29510"/>
                        <a14:foregroundMark x1="62815" y1="27040" x2="65098" y2="27040"/>
                        <a14:foregroundMark x1="24837" y1="63823" x2="16403" y2="42471"/>
                        <a14:foregroundMark x1="18453" y1="54172" x2="15564" y2="42657"/>
                        <a14:foregroundMark x1="16403" y1="48811" x2="18453" y2="53333"/>
                        <a14:foregroundMark x1="16403" y1="51096" x2="18639" y2="53566"/>
                        <a14:foregroundMark x1="69385" y1="95664" x2="31873" y2="98834"/>
                        <a14:foregroundMark x1="31873" y1="98834" x2="65284" y2="94452"/>
                        <a14:foregroundMark x1="65284" y1="94452" x2="67754" y2="95897"/>
                        <a14:foregroundMark x1="82945" y1="85408" x2="87279" y2="87273"/>
                        <a14:foregroundMark x1="85834" y1="82145" x2="90121" y2="81305"/>
                        <a14:foregroundMark x1="86021" y1="80047" x2="85601" y2="74126"/>
                        <a14:foregroundMark x1="91799" y1="73473" x2="90541" y2="70210"/>
                        <a14:foregroundMark x1="62628" y1="79021" x2="60345" y2="75524"/>
                        <a14:foregroundMark x1="31407" y1="87040" x2="21528" y2="94452"/>
                        <a14:foregroundMark x1="21528" y1="94452" x2="21342" y2="94452"/>
                        <a14:foregroundMark x1="26048" y1="82937" x2="15797" y2="91981"/>
                        <a14:foregroundMark x1="26281" y1="80699" x2="11883" y2="89324"/>
                        <a14:foregroundMark x1="22973" y1="82331" x2="10019" y2="89744"/>
                        <a14:foregroundMark x1="17847" y1="83963" x2="6524" y2="89510"/>
                        <a14:foregroundMark x1="18453" y1="83357" x2="6151" y2="87459"/>
                        <a14:foregroundMark x1="61184" y1="25221" x2="60158" y2="24988"/>
                        <a14:foregroundMark x1="6151" y1="94266" x2="2423" y2="96084"/>
                        <a14:foregroundMark x1="82339" y1="82517" x2="82153" y2="778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7506" y="3175210"/>
            <a:ext cx="3684494" cy="3682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F2EFF4B-2939-4EBF-B6DB-8BDD8BB65929}"/>
              </a:ext>
            </a:extLst>
          </p:cNvPr>
          <p:cNvSpPr txBox="1"/>
          <p:nvPr/>
        </p:nvSpPr>
        <p:spPr>
          <a:xfrm>
            <a:off x="881455" y="1289146"/>
            <a:ext cx="4578051" cy="501675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FOTO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8 KINDEREN</a:t>
            </a:r>
          </a:p>
          <a:p>
            <a:pPr lvl="1"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Recent nieuwE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CEO TESLA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CEO SPACEX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CEO NEURALINK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Ceo the boring</a:t>
            </a:r>
            <a:b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company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Rijkste persoon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endParaRPr lang="en-GB" sz="2800" b="1" cap="all" spc="600" dirty="0">
              <a:ln w="19050">
                <a:solidFill>
                  <a:schemeClr val="tx2"/>
                </a:solidFill>
              </a:ln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078" name="Picture 6" descr="How many children does Elon Musk have?">
            <a:extLst>
              <a:ext uri="{FF2B5EF4-FFF2-40B4-BE49-F238E27FC236}">
                <a16:creationId xmlns:a16="http://schemas.microsoft.com/office/drawing/2014/main" id="{42BFC1DB-46D9-4129-903F-5F4186428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4138" y="1742292"/>
            <a:ext cx="5524184" cy="3682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The Story Behind the Tesla Logo - Web Design Ledger">
            <a:extLst>
              <a:ext uri="{FF2B5EF4-FFF2-40B4-BE49-F238E27FC236}">
                <a16:creationId xmlns:a16="http://schemas.microsoft.com/office/drawing/2014/main" id="{BE2252F9-4646-40A1-89DA-41F97AEEF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736" y="1723337"/>
            <a:ext cx="5558283" cy="3682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Via SpaceX van Elon Musk kunnen bedrijven reclame maken vanuit de ruimte">
            <a:extLst>
              <a:ext uri="{FF2B5EF4-FFF2-40B4-BE49-F238E27FC236}">
                <a16:creationId xmlns:a16="http://schemas.microsoft.com/office/drawing/2014/main" id="{632692C5-25DB-4054-977E-A4E4CF5F2F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6585" y="1723338"/>
            <a:ext cx="5525888" cy="3682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Neuralink v.s. Meta (Facebook): The Race for an Integrated Digital  Landscape | by Stephen Pelzel | Upskilling | Medium">
            <a:extLst>
              <a:ext uri="{FF2B5EF4-FFF2-40B4-BE49-F238E27FC236}">
                <a16:creationId xmlns:a16="http://schemas.microsoft.com/office/drawing/2014/main" id="{91CBF7C1-4528-434C-93A2-4783E03C3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7905" y="2034185"/>
            <a:ext cx="5513172" cy="309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The Boring Company Loop System - YouTube">
            <a:extLst>
              <a:ext uri="{FF2B5EF4-FFF2-40B4-BE49-F238E27FC236}">
                <a16:creationId xmlns:a16="http://schemas.microsoft.com/office/drawing/2014/main" id="{3CBBAE7D-41BD-4AAD-BB95-2C4391121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4527" y="2038741"/>
            <a:ext cx="5509342" cy="309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96805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30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8" y="199410"/>
            <a:ext cx="7573358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GESCHiedenis ELON MUSK?</a:t>
            </a:r>
            <a:endParaRPr lang="en-GB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2EFF4B-2939-4EBF-B6DB-8BDD8BB65929}"/>
              </a:ext>
            </a:extLst>
          </p:cNvPr>
          <p:cNvSpPr txBox="1"/>
          <p:nvPr/>
        </p:nvSpPr>
        <p:spPr>
          <a:xfrm>
            <a:off x="881454" y="1289146"/>
            <a:ext cx="5026287" cy="45089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1971 geboren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10j: ouders scheiden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12J: Blastar gemaakt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17j: canada verhuisd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1995: afgestudeerd fysica &amp; economie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24J: ZIP2 met broer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1999: Paypal GESTICHT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2002: eerste kind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C8CF68-1C3A-45D9-B45B-DA6FD2C2B91A}"/>
              </a:ext>
            </a:extLst>
          </p:cNvPr>
          <p:cNvSpPr txBox="1"/>
          <p:nvPr/>
        </p:nvSpPr>
        <p:spPr>
          <a:xfrm>
            <a:off x="6096000" y="1396722"/>
            <a:ext cx="5907741" cy="34932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31: Spacex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2004: INVESTEERDE TESLA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41j: hyperloop (trein)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2017: Neuralink GESTICHT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46J: Vriendin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2021: SPACEX Rakket succes</a:t>
            </a:r>
          </a:p>
        </p:txBody>
      </p:sp>
    </p:spTree>
    <p:extLst>
      <p:ext uri="{BB962C8B-B14F-4D97-AF65-F5344CB8AC3E}">
        <p14:creationId xmlns:p14="http://schemas.microsoft.com/office/powerpoint/2010/main" val="487178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85B40B-DCF0-4456-B717-5ED1BD9118C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3344352" y="1377377"/>
            <a:ext cx="5126778" cy="51267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8" y="199410"/>
            <a:ext cx="7573358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Wat is tesla?</a:t>
            </a:r>
            <a:endParaRPr lang="en-GB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2EFF4B-2939-4EBF-B6DB-8BDD8BB65929}"/>
              </a:ext>
            </a:extLst>
          </p:cNvPr>
          <p:cNvSpPr txBox="1"/>
          <p:nvPr/>
        </p:nvSpPr>
        <p:spPr>
          <a:xfrm>
            <a:off x="881454" y="1289146"/>
            <a:ext cx="7275957" cy="58631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Elektrische auto’s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Missie: transitie duurzame energie versnellen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Missie 2: beter maken dan benzineauto’s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Waarom tesla?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4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Veiligheid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4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Ingebouwde functies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4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Lage verbruikskosten (4.5€/100km)</a:t>
            </a:r>
            <a:br>
              <a:rPr lang="nl-BE" sz="24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nl-BE" sz="24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nl-BE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Benzine = 15€/100km</a:t>
            </a:r>
            <a:br>
              <a:rPr lang="nl-BE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nl-BE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diesel = 8€/100km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nl-BE" sz="2800" b="1" cap="all" spc="600" dirty="0">
              <a:ln w="19050">
                <a:solidFill>
                  <a:schemeClr val="tx2"/>
                </a:solidFill>
              </a:ln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32" name="Picture 8" descr="Tesla - PNG image with transparent background | Free Png Images">
            <a:extLst>
              <a:ext uri="{FF2B5EF4-FFF2-40B4-BE49-F238E27FC236}">
                <a16:creationId xmlns:a16="http://schemas.microsoft.com/office/drawing/2014/main" id="{4DCA0B1A-A40D-462F-89B1-F6997A4C98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2928" y="6105536"/>
            <a:ext cx="1611075" cy="752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5772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.00579 L -0.97435 -0.02662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8724" y="-16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78F91F5-6024-43A9-9BDA-AD91908E3DC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2090178" y="2338235"/>
            <a:ext cx="8011643" cy="21815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8" y="199410"/>
            <a:ext cx="4989282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Wat is SPACeX?</a:t>
            </a:r>
            <a:endParaRPr lang="en-GB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2EFF4B-2939-4EBF-B6DB-8BDD8BB65929}"/>
              </a:ext>
            </a:extLst>
          </p:cNvPr>
          <p:cNvSpPr txBox="1"/>
          <p:nvPr/>
        </p:nvSpPr>
        <p:spPr>
          <a:xfrm>
            <a:off x="881454" y="1289146"/>
            <a:ext cx="7275957" cy="40010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Ruimtetransport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Herbruikbare rakketten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OPGERICHT in 2002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Missie: Starship naar maan tegen 2025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Nieuw: 62M $, Gebruikt: 50M $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IN 2021: 1</a:t>
            </a:r>
            <a:r>
              <a:rPr lang="nl-BE" sz="2800" b="1" cap="all" spc="600" baseline="300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e</a:t>
            </a: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rakket succes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nl-BE" sz="2800" b="1" cap="all" spc="600" dirty="0">
              <a:ln w="19050">
                <a:solidFill>
                  <a:schemeClr val="tx2"/>
                </a:solidFill>
              </a:ln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843207-CCAE-4B38-8663-0F2CAC0799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1761" y="3825335"/>
            <a:ext cx="917567" cy="2929812"/>
          </a:xfrm>
          <a:prstGeom prst="rect">
            <a:avLst/>
          </a:prstGeom>
        </p:spPr>
      </p:pic>
      <p:pic>
        <p:nvPicPr>
          <p:cNvPr id="1026" name="Picture 2" descr="NASA vreest dat satellieten van SpaceX ruimtemissies kunnen verstoren | NU  - Het laatste nieuws het eerst op NU.nl">
            <a:extLst>
              <a:ext uri="{FF2B5EF4-FFF2-40B4-BE49-F238E27FC236}">
                <a16:creationId xmlns:a16="http://schemas.microsoft.com/office/drawing/2014/main" id="{DF0CEA65-81F1-429A-A4AF-5DB0E02B88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6102" y="303314"/>
            <a:ext cx="5057775" cy="2528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2457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3.7037E-6 L -4.375E-6 -1.24005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20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3.7037E-6 L -4.375E-6 -1.0132 " pathEditMode="relative" rAng="0" ptsTypes="AA">
                                      <p:cBhvr>
                                        <p:cTn id="16" dur="2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6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C243EA2-A0AD-44AD-82C5-EC468395316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2060199" y="1937191"/>
            <a:ext cx="8071601" cy="26434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7" y="199410"/>
            <a:ext cx="5951307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Wat is NEURALINK?</a:t>
            </a:r>
            <a:endParaRPr lang="en-GB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2EFF4B-2939-4EBF-B6DB-8BDD8BB65929}"/>
              </a:ext>
            </a:extLst>
          </p:cNvPr>
          <p:cNvSpPr txBox="1"/>
          <p:nvPr/>
        </p:nvSpPr>
        <p:spPr>
          <a:xfrm>
            <a:off x="881454" y="1289146"/>
            <a:ext cx="6605195" cy="518603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DraadLOze computerchips in brein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RECENT getest op apen</a:t>
            </a:r>
          </a:p>
          <a:p>
            <a:pPr lvl="1"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= motiveren  wetenschap testen op mens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ELON HOUDt NIET VAN AI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Mogelijk: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4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Met gedachten apparaten gebruiken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4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Hersenletsels helpen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Oneindig meer</a:t>
            </a:r>
          </a:p>
        </p:txBody>
      </p:sp>
      <p:pic>
        <p:nvPicPr>
          <p:cNvPr id="2050" name="Picture 2" descr="Elon Musk's Neuralink looks to begin outfitting human brains with faster  input and output starting next year | TechCrunch">
            <a:extLst>
              <a:ext uri="{FF2B5EF4-FFF2-40B4-BE49-F238E27FC236}">
                <a16:creationId xmlns:a16="http://schemas.microsoft.com/office/drawing/2014/main" id="{86700E6E-D27E-4BAC-B169-C7F5C015D9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6303" y="480584"/>
            <a:ext cx="7735497" cy="589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2142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0.16667 L -0.00039 0.1669 C 0.00209 0.16296 0.00495 0.15995 0.00716 0.15556 C 0.0194 0.13125 0.01354 0.13819 0.02175 0.1206 C 0.02891 0.10463 0.0349 0.09051 0.04388 0.07685 C 0.05065 0.06667 0.05703 0.05556 0.06419 0.0463 C 0.08737 0.01528 0.09557 0.00556 0.1155 -0.02361 C 0.12097 -0.03194 0.12643 -0.04074 0.13203 -0.04884 C 0.13985 -0.06042 0.15248 -0.07731 0.1612 -0.08819 C 0.16432 -0.09236 0.16745 -0.09606 0.17071 -0.10023 C 0.18451 -0.11852 0.17578 -0.10787 0.18906 -0.12639 C 0.19297 -0.13194 0.19688 -0.13796 0.20104 -0.14282 L 0.23334 -0.18102 L 0.25235 -0.20394 C 0.25794 -0.21088 0.2638 -0.21713 0.26953 -0.22361 C 0.27305 -0.22801 0.27682 -0.23218 0.28021 -0.23681 C 0.28216 -0.23935 0.28399 -0.24236 0.28594 -0.24444 C 0.2875 -0.24653 0.28854 -0.24722 0.28985 -0.25 C 0.28985 -0.25023 0.28985 -0.25069 0.28985 -0.25093 " pathEditMode="relative" rAng="0" ptsTypes="AAAAAAAAAAAAAAAAAAA">
                                      <p:cBhvr>
                                        <p:cTn id="15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505" y="-2088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" dur="1000" fill="hold"/>
                                        <p:tgtEl>
                                          <p:spTgt spid="2050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onke">
            <a:hlinkClick r:id="" action="ppaction://media"/>
            <a:extLst>
              <a:ext uri="{FF2B5EF4-FFF2-40B4-BE49-F238E27FC236}">
                <a16:creationId xmlns:a16="http://schemas.microsoft.com/office/drawing/2014/main" id="{F6AD4683-A556-46B8-8978-E7B434EFF2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369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7" y="199410"/>
            <a:ext cx="5951307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THE BORING COMPANY</a:t>
            </a:r>
            <a:endParaRPr lang="en-GB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4AC8DB-DB4B-4F8F-83BA-44478467B9B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2673827" y="1891067"/>
            <a:ext cx="6844345" cy="30742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F2EFF4B-2939-4EBF-B6DB-8BDD8BB65929}"/>
              </a:ext>
            </a:extLst>
          </p:cNvPr>
          <p:cNvSpPr txBox="1"/>
          <p:nvPr/>
        </p:nvSpPr>
        <p:spPr>
          <a:xfrm>
            <a:off x="881454" y="1289146"/>
            <a:ext cx="7624371" cy="47859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NIEUWSTE BEDRIJF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4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TUNNELS -&gt; LOOP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4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Om files te vermiJden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4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Geen succes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4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PRUFROCK -&gt; tunnelboor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4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MEGA projecten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Jaren naar weken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Not-a-flamethrower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Wel een vlammewerper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ERG CONTROVERSIEEL</a:t>
            </a:r>
          </a:p>
        </p:txBody>
      </p:sp>
      <p:pic>
        <p:nvPicPr>
          <p:cNvPr id="3074" name="Picture 2" descr="The Boring Company Loop System - YouTube">
            <a:extLst>
              <a:ext uri="{FF2B5EF4-FFF2-40B4-BE49-F238E27FC236}">
                <a16:creationId xmlns:a16="http://schemas.microsoft.com/office/drawing/2014/main" id="{53369CCE-3448-404F-B1B3-4562FA83A5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598" y="704430"/>
            <a:ext cx="4705351" cy="2646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Prufrock — The Boring Company">
            <a:extLst>
              <a:ext uri="{FF2B5EF4-FFF2-40B4-BE49-F238E27FC236}">
                <a16:creationId xmlns:a16="http://schemas.microsoft.com/office/drawing/2014/main" id="{B8917C6F-5664-4AE8-8E1F-0B0FE5BF3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9777" y="704430"/>
            <a:ext cx="4701172" cy="2646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This Is Not A Flamethrower... - YouTube">
            <a:extLst>
              <a:ext uri="{FF2B5EF4-FFF2-40B4-BE49-F238E27FC236}">
                <a16:creationId xmlns:a16="http://schemas.microsoft.com/office/drawing/2014/main" id="{04FE2789-4057-47ED-93EA-E52274D7F0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598" y="704430"/>
            <a:ext cx="4705351" cy="2646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4563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ortalVTI">
  <a:themeElements>
    <a:clrScheme name="Earth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419</Words>
  <Application>Microsoft Office PowerPoint</Application>
  <PresentationFormat>Widescreen</PresentationFormat>
  <Paragraphs>105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Trade Gothic Next Cond</vt:lpstr>
      <vt:lpstr>Trade Gothic Next Light</vt:lpstr>
      <vt:lpstr>PortalVTI</vt:lpstr>
      <vt:lpstr>Elon Musk</vt:lpstr>
      <vt:lpstr>Elon musk: INHOUD</vt:lpstr>
      <vt:lpstr>Wie is ELON MUSK?</vt:lpstr>
      <vt:lpstr>GESCHiedenis ELON MUSK?</vt:lpstr>
      <vt:lpstr>Wat is tesla?</vt:lpstr>
      <vt:lpstr>Wat is SPACeX?</vt:lpstr>
      <vt:lpstr>Wat is NEURALINK?</vt:lpstr>
      <vt:lpstr>PowerPoint Presentation</vt:lpstr>
      <vt:lpstr>THE BORING COMPANY</vt:lpstr>
      <vt:lpstr>Hoe 2 bedrijven GEred</vt:lpstr>
      <vt:lpstr>Hoe 2 bedrijven GEred</vt:lpstr>
      <vt:lpstr>WAT BEREIKT?</vt:lpstr>
      <vt:lpstr>MOTIVATIE</vt:lpstr>
      <vt:lpstr>MENING</vt:lpstr>
      <vt:lpstr>BEDANKT VOOR HET LUISTEREN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Elon Musk</dc:title>
  <dc:creator>de fff</dc:creator>
  <cp:lastModifiedBy>de fff</cp:lastModifiedBy>
  <cp:revision>90</cp:revision>
  <dcterms:created xsi:type="dcterms:W3CDTF">2022-03-12T10:37:04Z</dcterms:created>
  <dcterms:modified xsi:type="dcterms:W3CDTF">2022-03-16T07:40:07Z</dcterms:modified>
</cp:coreProperties>
</file>

<file path=docProps/thumbnail.jpeg>
</file>